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60" r:id="rId4"/>
    <p:sldId id="258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0F57AF-2E51-475F-8CFD-FC900A07E13E}" type="datetimeFigureOut">
              <a:rPr lang="en-US" smtClean="0"/>
              <a:t>8/15/2010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BBD758-D4DA-4A68-8D6B-A28D98F3E2B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6C697-6922-4424-81E4-03B25FB01FE1}" type="datetime1">
              <a:rPr lang="en-US" smtClean="0"/>
              <a:t>8/15/2010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مهدی مفیدی احمدی   </a:t>
            </a:r>
            <a:r>
              <a:rPr lang="en-US" smtClean="0"/>
              <a:t>epmath.99k.org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C8612-15DC-4D2F-89A7-11F02E9C6B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43501-9F9D-40AE-BCF9-F98DCC89BE79}" type="datetime1">
              <a:rPr lang="en-US" smtClean="0"/>
              <a:t>8/15/2010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مهدی مفیدی احمدی   </a:t>
            </a:r>
            <a:r>
              <a:rPr lang="en-US" smtClean="0"/>
              <a:t>epmath.99k.org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C8612-15DC-4D2F-89A7-11F02E9C6B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AE6C0-2A83-4115-AA68-D7B71AE8A191}" type="datetime1">
              <a:rPr lang="en-US" smtClean="0"/>
              <a:t>8/15/2010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مهدی مفیدی احمدی   </a:t>
            </a:r>
            <a:r>
              <a:rPr lang="en-US" smtClean="0"/>
              <a:t>epmath.99k.org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C8612-15DC-4D2F-89A7-11F02E9C6B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2756D-0C78-457D-9DC0-56B0244327AF}" type="datetime1">
              <a:rPr lang="en-US" smtClean="0"/>
              <a:t>8/15/2010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مهدی مفیدی احمدی   </a:t>
            </a:r>
            <a:r>
              <a:rPr lang="en-US" smtClean="0"/>
              <a:t>epmath.99k.org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C8612-15DC-4D2F-89A7-11F02E9C6B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19436-8465-4AC3-A5A2-060EAC4053C7}" type="datetime1">
              <a:rPr lang="en-US" smtClean="0"/>
              <a:t>8/15/2010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مهدی مفیدی احمدی   </a:t>
            </a:r>
            <a:r>
              <a:rPr lang="en-US" smtClean="0"/>
              <a:t>epmath.99k.org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C8612-15DC-4D2F-89A7-11F02E9C6B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ACEF3-01C7-425B-84F6-51FF07FF1116}" type="datetime1">
              <a:rPr lang="en-US" smtClean="0"/>
              <a:t>8/15/2010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مهدی مفیدی احمدی   </a:t>
            </a:r>
            <a:r>
              <a:rPr lang="en-US" smtClean="0"/>
              <a:t>epmath.99k.org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C8612-15DC-4D2F-89A7-11F02E9C6B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B5B71-6F6C-4DCE-9328-ACE0B54F643F}" type="datetime1">
              <a:rPr lang="en-US" smtClean="0"/>
              <a:t>8/15/2010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مهدی مفیدی احمدی   </a:t>
            </a:r>
            <a:r>
              <a:rPr lang="en-US" smtClean="0"/>
              <a:t>epmath.99k.org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C8612-15DC-4D2F-89A7-11F02E9C6B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2501B-C1C3-4B8D-8B56-76CE74E083FD}" type="datetime1">
              <a:rPr lang="en-US" smtClean="0"/>
              <a:t>8/15/2010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مهدی مفیدی احمدی   </a:t>
            </a:r>
            <a:r>
              <a:rPr lang="en-US" smtClean="0"/>
              <a:t>epmath.99k.org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C8612-15DC-4D2F-89A7-11F02E9C6B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2F69C-0CBF-42D1-9D33-ECE13FD46C18}" type="datetime1">
              <a:rPr lang="en-US" smtClean="0"/>
              <a:t>8/15/2010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مهدی مفیدی احمدی   </a:t>
            </a:r>
            <a:r>
              <a:rPr lang="en-US" smtClean="0"/>
              <a:t>epmath.99k.org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C8612-15DC-4D2F-89A7-11F02E9C6B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92D1A-45BF-4C3D-BC2F-4A1CB2D290B5}" type="datetime1">
              <a:rPr lang="en-US" smtClean="0"/>
              <a:t>8/15/2010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مهدی مفیدی احمدی   </a:t>
            </a:r>
            <a:r>
              <a:rPr lang="en-US" smtClean="0"/>
              <a:t>epmath.99k.org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C8612-15DC-4D2F-89A7-11F02E9C6B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BCE67-8619-4C76-80AB-64C94F38412F}" type="datetime1">
              <a:rPr lang="en-US" smtClean="0"/>
              <a:t>8/15/2010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مهدی مفیدی احمدی   </a:t>
            </a:r>
            <a:r>
              <a:rPr lang="en-US" smtClean="0"/>
              <a:t>epmath.99k.org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C8612-15DC-4D2F-89A7-11F02E9C6B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46A557-D753-405A-A02B-2C0EECEAC08D}" type="datetime1">
              <a:rPr lang="en-US" smtClean="0"/>
              <a:t>8/15/2010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a-IR" smtClean="0"/>
              <a:t>مهدی مفیدی احمدی   </a:t>
            </a:r>
            <a:r>
              <a:rPr lang="en-US" smtClean="0"/>
              <a:t>epmath.99k.org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3C8612-15DC-4D2F-89A7-11F02E9C6BA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file:///F:\main\maple\Maple%20and%20Mathmatica\11.mw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5.png"/><Relationship Id="rId4" Type="http://schemas.openxmlformats.org/officeDocument/2006/relationships/hyperlink" Target="file:///F:\main\maple\Maple%20and%20Mathmatica\11.nb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file:///F:\main\maple\Maple%20and%20Mathmatica\12.mw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5.png"/><Relationship Id="rId4" Type="http://schemas.openxmlformats.org/officeDocument/2006/relationships/hyperlink" Target="file:///F:\main\maple\Maple%20and%20Mathmatica\12.nb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file:///F:\main\maple\Maple%20and%20Mathmatica\13.mw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5.png"/><Relationship Id="rId4" Type="http://schemas.openxmlformats.org/officeDocument/2006/relationships/hyperlink" Target="file:///F:\main\maple\Maple%20and%20Mathmatica\13.nb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file:///F:\main\maple\Maple%20and%20Mathmatica\14.mw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5.png"/><Relationship Id="rId4" Type="http://schemas.openxmlformats.org/officeDocument/2006/relationships/hyperlink" Target="file:///F:\main\maple\Maple%20and%20Mathmatica\14.nb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file:///F:\main\maple\Maple%20and%20Mathmatica\15.mw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5.png"/><Relationship Id="rId4" Type="http://schemas.openxmlformats.org/officeDocument/2006/relationships/hyperlink" Target="file:///F:\main\maple\Maple%20and%20Mathmatica\15.nb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file:///F:\main\maple\Maple%20and%20Mathmatica\16.mw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5.png"/><Relationship Id="rId4" Type="http://schemas.openxmlformats.org/officeDocument/2006/relationships/hyperlink" Target="file:///F:\main\maple\Maple%20and%20Mathmatica\16.nb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file:///F:\main\maple\Maple%20and%20Mathmatica\17.mw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5.png"/><Relationship Id="rId4" Type="http://schemas.openxmlformats.org/officeDocument/2006/relationships/hyperlink" Target="file:///F:\main\maple\Maple%20and%20Mathmatica\17.nb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file:///F:\main\maple\Maple%20and%20Mathmatica\18.mw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5.png"/><Relationship Id="rId4" Type="http://schemas.openxmlformats.org/officeDocument/2006/relationships/hyperlink" Target="file:///F:\main\maple\Maple%20and%20Mathmatica\18.nb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file:///F:\main\maple\Maple%20and%20Mathmatica\19.mw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5.png"/><Relationship Id="rId4" Type="http://schemas.openxmlformats.org/officeDocument/2006/relationships/hyperlink" Target="file:///F:\main\maple\Maple%20and%20Mathmatica\19.nb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file:///F:\main\maple\Maple%20and%20Mathmatica\20.mw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5.png"/><Relationship Id="rId4" Type="http://schemas.openxmlformats.org/officeDocument/2006/relationships/hyperlink" Target="file:///F:\main\maple\Maple%20and%20Mathmatica\20.nb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hyperlink" Target="file:///C:\Program%20Files\Maple%2013\bin.win\cwmaple.exe" TargetMode="External"/><Relationship Id="rId7" Type="http://schemas.openxmlformats.org/officeDocument/2006/relationships/hyperlink" Target="file:///C:\Program%20Files\Wolfram%20Research\Mathematica\7.0\Mathematica.exe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hyperlink" Target="file:///C:\Program%20Files\Maple%2013\bin.win\maplew.exe" TargetMode="External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file:///F:\main\maple\Maple%20and%20Mathmatica\3.mw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hyperlink" Target="file:///F:\main\maple\Maple%20and%20Mathmatica\3.nb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file:///F:\main\maple\Maple%20and%20Mathmatica\2.mw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hyperlink" Target="file:///F:\main\maple\Maple%20and%20Mathmatica\2.nb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file:///F:\main\maple\Maple%20and%20Mathmatica\5.mws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hyperlink" Target="file:///F:\main\maple\Maple%20and%20Mathmatica\5.nb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file:///F:\main\maple\Maple%20and%20Mathmatica\7.mw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hyperlink" Target="file:///F:\main\maple\Maple%20and%20Mathmatica\7.nb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file:///F:\main\maple\Maple%20and%20Mathmatica\8.mw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5.png"/><Relationship Id="rId4" Type="http://schemas.openxmlformats.org/officeDocument/2006/relationships/hyperlink" Target="file:///F:\main\maple\Maple%20and%20Mathmatica\8.nb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file:///F:\main\maple\Maple%20and%20Mathmatica\9.mw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5.png"/><Relationship Id="rId4" Type="http://schemas.openxmlformats.org/officeDocument/2006/relationships/hyperlink" Target="file:///F:\main\maple\Maple%20and%20Mathmatica\9.nb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file:///F:\main\maple\Maple%20and%20Mathmatica\10.mw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5.png"/><Relationship Id="rId4" Type="http://schemas.openxmlformats.org/officeDocument/2006/relationships/hyperlink" Target="file:///F:\main\maple\Maple%20and%20Mathmatica\10.nb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2276872"/>
            <a:ext cx="8206680" cy="1470025"/>
          </a:xfrm>
        </p:spPr>
        <p:txBody>
          <a:bodyPr>
            <a:noAutofit/>
          </a:bodyPr>
          <a:lstStyle/>
          <a:p>
            <a:pPr rtl="1">
              <a:lnSpc>
                <a:spcPct val="150000"/>
              </a:lnSpc>
            </a:pPr>
            <a:r>
              <a:rPr lang="fa-IR" sz="6600" dirty="0" smtClean="0">
                <a:latin typeface="IranNastaliq" pitchFamily="18" charset="0"/>
                <a:cs typeface="B Badr" pitchFamily="2" charset="-78"/>
              </a:rPr>
              <a:t>مقایسه ی</a:t>
            </a:r>
            <a:r>
              <a:rPr lang="en-US" sz="6600" dirty="0" smtClean="0">
                <a:latin typeface="IranNastaliq" pitchFamily="18" charset="0"/>
                <a:cs typeface="B Badr" pitchFamily="2" charset="-78"/>
              </a:rPr>
              <a:t> </a:t>
            </a:r>
            <a:r>
              <a:rPr lang="fa-IR" sz="6600" dirty="0" smtClean="0">
                <a:latin typeface="IranNastaliq" pitchFamily="18" charset="0"/>
                <a:cs typeface="B Badr" pitchFamily="2" charset="-78"/>
              </a:rPr>
              <a:t>          </a:t>
            </a:r>
            <a:r>
              <a:rPr lang="en-US" sz="6600" dirty="0" smtClean="0"/>
              <a:t>Maple</a:t>
            </a:r>
            <a:r>
              <a:rPr lang="fa-IR" sz="6600" dirty="0" smtClean="0">
                <a:cs typeface="B Badr" pitchFamily="2" charset="-78"/>
              </a:rPr>
              <a:t>و</a:t>
            </a:r>
            <a:r>
              <a:rPr lang="en-US" sz="6600" dirty="0" err="1" smtClean="0"/>
              <a:t>Mathematica</a:t>
            </a:r>
            <a:r>
              <a:rPr lang="fa-IR" sz="6600" dirty="0" smtClean="0"/>
              <a:t> </a:t>
            </a:r>
            <a:r>
              <a:rPr lang="en-US" sz="6600" dirty="0" smtClean="0"/>
              <a:t/>
            </a:r>
            <a:br>
              <a:rPr lang="en-US" sz="6600" dirty="0" smtClean="0"/>
            </a:br>
            <a:r>
              <a:rPr lang="fa-IR" sz="6600" dirty="0" smtClean="0"/>
              <a:t> </a:t>
            </a:r>
            <a:r>
              <a:rPr lang="fa-IR" sz="6600" dirty="0" smtClean="0">
                <a:cs typeface="B Badr" pitchFamily="2" charset="-78"/>
              </a:rPr>
              <a:t>در </a:t>
            </a:r>
            <a:r>
              <a:rPr lang="fa-IR" sz="6600" dirty="0" smtClean="0">
                <a:cs typeface="B Badr" pitchFamily="2" charset="-78"/>
              </a:rPr>
              <a:t>آموزش </a:t>
            </a:r>
            <a:r>
              <a:rPr lang="fa-IR" sz="6600" dirty="0" smtClean="0">
                <a:cs typeface="B Badr" pitchFamily="2" charset="-78"/>
              </a:rPr>
              <a:t>ریاضی</a:t>
            </a:r>
            <a:r>
              <a:rPr lang="en-US" sz="6600" dirty="0" smtClean="0">
                <a:cs typeface="B Badr" pitchFamily="2" charset="-78"/>
              </a:rPr>
              <a:t/>
            </a:r>
            <a:br>
              <a:rPr lang="en-US" sz="6600" dirty="0" smtClean="0">
                <a:cs typeface="B Badr" pitchFamily="2" charset="-78"/>
              </a:rPr>
            </a:br>
            <a:r>
              <a:rPr lang="fa-IR" sz="6600" dirty="0" smtClean="0">
                <a:cs typeface="B Badr" pitchFamily="2" charset="-78"/>
              </a:rPr>
              <a:t>مهدی مفیدی احمدی</a:t>
            </a:r>
            <a:endParaRPr lang="en-US" sz="6600" dirty="0">
              <a:cs typeface="B Bad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5400" dirty="0">
              <a:cs typeface="B Bad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dirty="0" smtClean="0"/>
              <a:t>          </a:t>
            </a:r>
            <a:br>
              <a:rPr lang="en-US" dirty="0" smtClean="0"/>
            </a:br>
            <a:r>
              <a:rPr lang="en-US" dirty="0" smtClean="0"/>
              <a:t>              </a:t>
            </a:r>
            <a:r>
              <a:rPr lang="fa-IR" dirty="0" smtClean="0"/>
              <a:t/>
            </a:r>
            <a:br>
              <a:rPr lang="fa-IR" dirty="0" smtClean="0"/>
            </a:br>
            <a:r>
              <a:rPr lang="fa-IR" dirty="0" smtClean="0"/>
              <a:t>                </a:t>
            </a:r>
            <a:r>
              <a:rPr lang="en-US" dirty="0" smtClean="0"/>
              <a:t>Maple    </a:t>
            </a:r>
          </a:p>
          <a:p>
            <a:pPr algn="l">
              <a:buNone/>
            </a:pPr>
            <a:r>
              <a:rPr lang="en-US" dirty="0" smtClean="0"/>
              <a:t>          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        </a:t>
            </a:r>
            <a:r>
              <a:rPr lang="en-US" dirty="0" err="1" smtClean="0"/>
              <a:t>Mathematica</a:t>
            </a:r>
            <a:endParaRPr lang="en-US" dirty="0"/>
          </a:p>
        </p:txBody>
      </p:sp>
      <p:pic>
        <p:nvPicPr>
          <p:cNvPr id="4" name="Picture 3" descr="maple.bmp">
            <a:hlinkClick r:id="rId2" action="ppaction://program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74629" y="2234183"/>
            <a:ext cx="1133475" cy="1266825"/>
          </a:xfrm>
          <a:prstGeom prst="rect">
            <a:avLst/>
          </a:prstGeom>
        </p:spPr>
      </p:pic>
      <p:pic>
        <p:nvPicPr>
          <p:cNvPr id="5" name="Picture 4" descr="math1.bmp">
            <a:hlinkClick r:id="rId4" action="ppaction://program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7984" y="3904084"/>
            <a:ext cx="1095375" cy="1181100"/>
          </a:xfrm>
          <a:prstGeom prst="rect">
            <a:avLst/>
          </a:prstGeom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04664"/>
            <a:ext cx="914400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  </a:t>
            </a:r>
            <a:r>
              <a:rPr lang="fa-IR" dirty="0" smtClean="0"/>
              <a:t>مهدی مفیدی احمدی   </a:t>
            </a:r>
            <a:r>
              <a:rPr lang="en-US" dirty="0" smtClean="0"/>
              <a:t>  epmath.99k.org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5400" dirty="0">
              <a:cs typeface="B Bad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dirty="0" smtClean="0"/>
              <a:t>          </a:t>
            </a:r>
            <a:br>
              <a:rPr lang="en-US" dirty="0" smtClean="0"/>
            </a:br>
            <a:r>
              <a:rPr lang="en-US" dirty="0" smtClean="0"/>
              <a:t>              Maple    </a:t>
            </a:r>
          </a:p>
          <a:p>
            <a:pPr algn="l">
              <a:buNone/>
            </a:pPr>
            <a:r>
              <a:rPr lang="en-US" dirty="0" smtClean="0"/>
              <a:t>          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        </a:t>
            </a:r>
            <a:r>
              <a:rPr lang="en-US" dirty="0" err="1" smtClean="0"/>
              <a:t>Mathematica</a:t>
            </a:r>
            <a:endParaRPr lang="en-US" dirty="0"/>
          </a:p>
        </p:txBody>
      </p:sp>
      <p:pic>
        <p:nvPicPr>
          <p:cNvPr id="4" name="Picture 3" descr="maple.bmp">
            <a:hlinkClick r:id="rId2" action="ppaction://program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74629" y="1874143"/>
            <a:ext cx="1133475" cy="1266825"/>
          </a:xfrm>
          <a:prstGeom prst="rect">
            <a:avLst/>
          </a:prstGeom>
        </p:spPr>
      </p:pic>
      <p:pic>
        <p:nvPicPr>
          <p:cNvPr id="5" name="Picture 4" descr="math1.bmp">
            <a:hlinkClick r:id="rId4" action="ppaction://program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7984" y="3400028"/>
            <a:ext cx="1095375" cy="1181100"/>
          </a:xfrm>
          <a:prstGeom prst="rect">
            <a:avLst/>
          </a:prstGeom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70917"/>
            <a:ext cx="91440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dirty="0" smtClean="0"/>
              <a:t>مهدی مفیدی احمدی   </a:t>
            </a:r>
            <a:r>
              <a:rPr lang="en-US" dirty="0" smtClean="0"/>
              <a:t>  epmath.99k.org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dirty="0" smtClean="0"/>
              <a:t>          </a:t>
            </a:r>
            <a:br>
              <a:rPr lang="en-US" dirty="0" smtClean="0"/>
            </a:br>
            <a:r>
              <a:rPr lang="en-US" dirty="0" smtClean="0"/>
              <a:t>              Maple    </a:t>
            </a:r>
          </a:p>
          <a:p>
            <a:pPr algn="l">
              <a:buNone/>
            </a:pPr>
            <a:r>
              <a:rPr lang="en-US" dirty="0" smtClean="0"/>
              <a:t>          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        </a:t>
            </a:r>
            <a:r>
              <a:rPr lang="en-US" dirty="0" err="1" smtClean="0"/>
              <a:t>Mathematica</a:t>
            </a:r>
            <a:endParaRPr lang="en-US" dirty="0"/>
          </a:p>
        </p:txBody>
      </p:sp>
      <p:pic>
        <p:nvPicPr>
          <p:cNvPr id="4" name="Picture 3" descr="maple.bmp">
            <a:hlinkClick r:id="rId2" action="ppaction://program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74629" y="1772816"/>
            <a:ext cx="1133475" cy="1266825"/>
          </a:xfrm>
          <a:prstGeom prst="rect">
            <a:avLst/>
          </a:prstGeom>
        </p:spPr>
      </p:pic>
      <p:pic>
        <p:nvPicPr>
          <p:cNvPr id="5" name="Picture 4" descr="math1.bmp">
            <a:hlinkClick r:id="rId4" action="ppaction://program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7984" y="3356992"/>
            <a:ext cx="1095375" cy="1181100"/>
          </a:xfrm>
          <a:prstGeom prst="rect">
            <a:avLst/>
          </a:prstGeom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1925" y="427509"/>
            <a:ext cx="8820150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dirty="0" smtClean="0"/>
              <a:t>مهدی مفیدی احمدی   </a:t>
            </a:r>
            <a:r>
              <a:rPr lang="en-US" dirty="0" smtClean="0"/>
              <a:t>  epmath.99k.org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dirty="0" smtClean="0"/>
              <a:t>          </a:t>
            </a:r>
            <a:br>
              <a:rPr lang="en-US" dirty="0" smtClean="0"/>
            </a:br>
            <a:r>
              <a:rPr lang="en-US" dirty="0" smtClean="0"/>
              <a:t>              Maple    </a:t>
            </a:r>
          </a:p>
          <a:p>
            <a:pPr algn="l">
              <a:buNone/>
            </a:pPr>
            <a:r>
              <a:rPr lang="en-US" dirty="0" smtClean="0"/>
              <a:t>          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        </a:t>
            </a:r>
            <a:r>
              <a:rPr lang="en-US" dirty="0" err="1" smtClean="0"/>
              <a:t>Mathematica</a:t>
            </a:r>
            <a:endParaRPr lang="en-US" dirty="0"/>
          </a:p>
        </p:txBody>
      </p:sp>
      <p:pic>
        <p:nvPicPr>
          <p:cNvPr id="4" name="Picture 3" descr="maple.bmp">
            <a:hlinkClick r:id="rId2" action="ppaction://program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74629" y="1772816"/>
            <a:ext cx="1133475" cy="1266825"/>
          </a:xfrm>
          <a:prstGeom prst="rect">
            <a:avLst/>
          </a:prstGeom>
        </p:spPr>
      </p:pic>
      <p:pic>
        <p:nvPicPr>
          <p:cNvPr id="5" name="Picture 4" descr="math1.bmp">
            <a:hlinkClick r:id="rId4" action="ppaction://program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7984" y="3356992"/>
            <a:ext cx="1095375" cy="1181100"/>
          </a:xfrm>
          <a:prstGeom prst="rect">
            <a:avLst/>
          </a:prstGeom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" y="54893"/>
            <a:ext cx="91440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dirty="0" smtClean="0"/>
              <a:t>مهدی مفیدی احمدی   </a:t>
            </a:r>
            <a:r>
              <a:rPr lang="en-US" dirty="0" smtClean="0"/>
              <a:t>  epmath.99k.org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dirty="0" smtClean="0"/>
              <a:t>          </a:t>
            </a:r>
            <a:br>
              <a:rPr lang="en-US" dirty="0" smtClean="0"/>
            </a:br>
            <a:r>
              <a:rPr lang="en-US" dirty="0" smtClean="0"/>
              <a:t>              Maple    </a:t>
            </a:r>
          </a:p>
          <a:p>
            <a:pPr algn="l">
              <a:buNone/>
            </a:pPr>
            <a:r>
              <a:rPr lang="en-US" dirty="0" smtClean="0"/>
              <a:t>          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        </a:t>
            </a:r>
            <a:r>
              <a:rPr lang="en-US" dirty="0" err="1" smtClean="0"/>
              <a:t>Mathematica</a:t>
            </a:r>
            <a:endParaRPr lang="en-US" dirty="0"/>
          </a:p>
        </p:txBody>
      </p:sp>
      <p:pic>
        <p:nvPicPr>
          <p:cNvPr id="4" name="Picture 3" descr="maple.bmp">
            <a:hlinkClick r:id="rId2" action="ppaction://program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74629" y="1772816"/>
            <a:ext cx="1133475" cy="1266825"/>
          </a:xfrm>
          <a:prstGeom prst="rect">
            <a:avLst/>
          </a:prstGeom>
        </p:spPr>
      </p:pic>
      <p:pic>
        <p:nvPicPr>
          <p:cNvPr id="5" name="Picture 4" descr="math1.bmp">
            <a:hlinkClick r:id="rId4" action="ppaction://program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7984" y="3356992"/>
            <a:ext cx="1095375" cy="1181100"/>
          </a:xfrm>
          <a:prstGeom prst="rect">
            <a:avLst/>
          </a:prstGeom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" y="230535"/>
            <a:ext cx="914400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dirty="0" smtClean="0"/>
              <a:t>مهدی مفیدی احمدی   </a:t>
            </a:r>
            <a:r>
              <a:rPr lang="en-US" dirty="0" smtClean="0"/>
              <a:t>  epmath.99k.org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dirty="0" smtClean="0"/>
              <a:t>          </a:t>
            </a:r>
            <a:br>
              <a:rPr lang="en-US" dirty="0" smtClean="0"/>
            </a:br>
            <a:r>
              <a:rPr lang="en-US" dirty="0" smtClean="0"/>
              <a:t>              Maple    </a:t>
            </a:r>
          </a:p>
          <a:p>
            <a:pPr algn="l">
              <a:buNone/>
            </a:pPr>
            <a:r>
              <a:rPr lang="en-US" dirty="0" smtClean="0"/>
              <a:t>          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        </a:t>
            </a:r>
            <a:r>
              <a:rPr lang="en-US" dirty="0" err="1" smtClean="0"/>
              <a:t>Mathematica</a:t>
            </a:r>
            <a:endParaRPr lang="en-US" dirty="0"/>
          </a:p>
        </p:txBody>
      </p:sp>
      <p:pic>
        <p:nvPicPr>
          <p:cNvPr id="4" name="Picture 3" descr="maple.bmp">
            <a:hlinkClick r:id="rId2" action="ppaction://program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74629" y="1772816"/>
            <a:ext cx="1133475" cy="1266825"/>
          </a:xfrm>
          <a:prstGeom prst="rect">
            <a:avLst/>
          </a:prstGeom>
        </p:spPr>
      </p:pic>
      <p:pic>
        <p:nvPicPr>
          <p:cNvPr id="5" name="Picture 4" descr="math1.bmp">
            <a:hlinkClick r:id="rId4" action="ppaction://program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7984" y="3356992"/>
            <a:ext cx="1095375" cy="1181100"/>
          </a:xfrm>
          <a:prstGeom prst="rect">
            <a:avLst/>
          </a:prstGeom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" y="188640"/>
            <a:ext cx="91440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   </a:t>
            </a:r>
            <a:r>
              <a:rPr lang="fa-IR" dirty="0" smtClean="0"/>
              <a:t>مهدی مفیدی احمدی   </a:t>
            </a:r>
            <a:r>
              <a:rPr lang="en-US" dirty="0" smtClean="0"/>
              <a:t>  epmath.99k.org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dirty="0" smtClean="0"/>
              <a:t>          </a:t>
            </a:r>
            <a:br>
              <a:rPr lang="en-US" dirty="0" smtClean="0"/>
            </a:br>
            <a:r>
              <a:rPr lang="en-US" dirty="0" smtClean="0"/>
              <a:t>              Maple    </a:t>
            </a:r>
          </a:p>
          <a:p>
            <a:pPr algn="l">
              <a:buNone/>
            </a:pPr>
            <a:r>
              <a:rPr lang="en-US" dirty="0" smtClean="0"/>
              <a:t>          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        </a:t>
            </a:r>
            <a:r>
              <a:rPr lang="en-US" dirty="0" err="1" smtClean="0"/>
              <a:t>Mathematica</a:t>
            </a:r>
            <a:endParaRPr lang="en-US" dirty="0"/>
          </a:p>
        </p:txBody>
      </p:sp>
      <p:pic>
        <p:nvPicPr>
          <p:cNvPr id="4" name="Picture 3" descr="maple.bmp">
            <a:hlinkClick r:id="rId2" action="ppaction://program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74629" y="1772816"/>
            <a:ext cx="1133475" cy="1266825"/>
          </a:xfrm>
          <a:prstGeom prst="rect">
            <a:avLst/>
          </a:prstGeom>
        </p:spPr>
      </p:pic>
      <p:pic>
        <p:nvPicPr>
          <p:cNvPr id="5" name="Picture 4" descr="math1.bmp">
            <a:hlinkClick r:id="rId4" action="ppaction://program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7984" y="3356992"/>
            <a:ext cx="1095375" cy="1181100"/>
          </a:xfrm>
          <a:prstGeom prst="rect">
            <a:avLst/>
          </a:prstGeom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" y="268635"/>
            <a:ext cx="9144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  </a:t>
            </a:r>
            <a:r>
              <a:rPr lang="fa-IR" dirty="0" smtClean="0"/>
              <a:t>مهدی مفیدی احمدی   </a:t>
            </a:r>
            <a:r>
              <a:rPr lang="en-US" dirty="0" smtClean="0"/>
              <a:t>  epmath.99k.org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dirty="0" smtClean="0"/>
              <a:t>          </a:t>
            </a:r>
            <a:br>
              <a:rPr lang="en-US" dirty="0" smtClean="0"/>
            </a:br>
            <a:r>
              <a:rPr lang="en-US" dirty="0" smtClean="0"/>
              <a:t>              Maple    </a:t>
            </a:r>
          </a:p>
          <a:p>
            <a:pPr algn="l">
              <a:buNone/>
            </a:pPr>
            <a:r>
              <a:rPr lang="en-US" dirty="0" smtClean="0"/>
              <a:t>          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        </a:t>
            </a:r>
            <a:r>
              <a:rPr lang="en-US" dirty="0" err="1" smtClean="0"/>
              <a:t>Mathematica</a:t>
            </a:r>
            <a:endParaRPr lang="en-US" dirty="0"/>
          </a:p>
        </p:txBody>
      </p:sp>
      <p:pic>
        <p:nvPicPr>
          <p:cNvPr id="4" name="Picture 3" descr="maple.bmp">
            <a:hlinkClick r:id="rId2" action="ppaction://program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74629" y="1772816"/>
            <a:ext cx="1133475" cy="1266825"/>
          </a:xfrm>
          <a:prstGeom prst="rect">
            <a:avLst/>
          </a:prstGeom>
        </p:spPr>
      </p:pic>
      <p:pic>
        <p:nvPicPr>
          <p:cNvPr id="5" name="Picture 4" descr="math1.bmp">
            <a:hlinkClick r:id="rId4" action="ppaction://program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7984" y="3356992"/>
            <a:ext cx="1095375" cy="1181100"/>
          </a:xfrm>
          <a:prstGeom prst="rect">
            <a:avLst/>
          </a:prstGeom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04913" y="568102"/>
            <a:ext cx="67341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dirty="0" smtClean="0"/>
              <a:t>مهدی مفیدی احمدی   </a:t>
            </a:r>
            <a:r>
              <a:rPr lang="en-US" dirty="0" smtClean="0"/>
              <a:t>  epmath.99k.org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dirty="0" smtClean="0"/>
              <a:t>          </a:t>
            </a:r>
            <a:br>
              <a:rPr lang="en-US" dirty="0" smtClean="0"/>
            </a:br>
            <a:r>
              <a:rPr lang="en-US" dirty="0" smtClean="0"/>
              <a:t>              Maple    </a:t>
            </a:r>
          </a:p>
          <a:p>
            <a:pPr algn="l">
              <a:buNone/>
            </a:pPr>
            <a:r>
              <a:rPr lang="en-US" dirty="0" smtClean="0"/>
              <a:t>          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        </a:t>
            </a:r>
            <a:r>
              <a:rPr lang="en-US" dirty="0" err="1" smtClean="0"/>
              <a:t>Mathematica</a:t>
            </a:r>
            <a:endParaRPr lang="en-US" dirty="0"/>
          </a:p>
        </p:txBody>
      </p:sp>
      <p:pic>
        <p:nvPicPr>
          <p:cNvPr id="4" name="Picture 3" descr="maple.bmp">
            <a:hlinkClick r:id="rId2" action="ppaction://program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74629" y="1772816"/>
            <a:ext cx="1133475" cy="1266825"/>
          </a:xfrm>
          <a:prstGeom prst="rect">
            <a:avLst/>
          </a:prstGeom>
        </p:spPr>
      </p:pic>
      <p:pic>
        <p:nvPicPr>
          <p:cNvPr id="5" name="Picture 4" descr="math1.bmp">
            <a:hlinkClick r:id="rId4" action="ppaction://program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7984" y="3356992"/>
            <a:ext cx="1095375" cy="1181100"/>
          </a:xfrm>
          <a:prstGeom prst="rect">
            <a:avLst/>
          </a:prstGeom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20452"/>
            <a:ext cx="91440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dirty="0" smtClean="0"/>
              <a:t>مهدی مفیدی احمدی   </a:t>
            </a:r>
            <a:r>
              <a:rPr lang="en-US" dirty="0" smtClean="0"/>
              <a:t>  epmath.99k.org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dirty="0" smtClean="0"/>
              <a:t>          </a:t>
            </a:r>
            <a:br>
              <a:rPr lang="en-US" dirty="0" smtClean="0"/>
            </a:br>
            <a:r>
              <a:rPr lang="en-US" dirty="0" smtClean="0"/>
              <a:t>              Maple    </a:t>
            </a:r>
          </a:p>
          <a:p>
            <a:pPr algn="l">
              <a:buNone/>
            </a:pPr>
            <a:r>
              <a:rPr lang="en-US" dirty="0" smtClean="0"/>
              <a:t>          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        </a:t>
            </a:r>
            <a:r>
              <a:rPr lang="en-US" dirty="0" err="1" smtClean="0"/>
              <a:t>Mathematica</a:t>
            </a:r>
            <a:endParaRPr lang="en-US" dirty="0"/>
          </a:p>
        </p:txBody>
      </p:sp>
      <p:pic>
        <p:nvPicPr>
          <p:cNvPr id="4" name="Picture 3" descr="maple.bmp">
            <a:hlinkClick r:id="rId2" action="ppaction://program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74629" y="1772816"/>
            <a:ext cx="1133475" cy="1266825"/>
          </a:xfrm>
          <a:prstGeom prst="rect">
            <a:avLst/>
          </a:prstGeom>
        </p:spPr>
      </p:pic>
      <p:pic>
        <p:nvPicPr>
          <p:cNvPr id="5" name="Picture 4" descr="math1.bmp">
            <a:hlinkClick r:id="rId4" action="ppaction://program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7984" y="3356992"/>
            <a:ext cx="1095375" cy="1181100"/>
          </a:xfrm>
          <a:prstGeom prst="rect">
            <a:avLst/>
          </a:prstGeom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73199"/>
            <a:ext cx="91440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fa-IR" dirty="0" smtClean="0"/>
              <a:t>مهدی مفیدی احمدی   </a:t>
            </a:r>
            <a:r>
              <a:rPr lang="en-US" dirty="0" smtClean="0"/>
              <a:t> epmath.99k.org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25963"/>
          </a:xfrm>
        </p:spPr>
        <p:txBody>
          <a:bodyPr/>
          <a:lstStyle/>
          <a:p>
            <a:pPr algn="r" rtl="1"/>
            <a:r>
              <a:rPr lang="fa-IR" dirty="0" smtClean="0">
                <a:cs typeface="B Badr" pitchFamily="2" charset="-78"/>
              </a:rPr>
              <a:t>تاریخچه ی این دو نرم افزار</a:t>
            </a:r>
            <a:br>
              <a:rPr lang="fa-IR" dirty="0" smtClean="0">
                <a:cs typeface="B Badr" pitchFamily="2" charset="-78"/>
              </a:rPr>
            </a:br>
            <a:r>
              <a:rPr lang="fa-IR" dirty="0" smtClean="0">
                <a:cs typeface="B Badr" pitchFamily="2" charset="-78"/>
              </a:rPr>
              <a:t/>
            </a:r>
            <a:br>
              <a:rPr lang="fa-IR" dirty="0" smtClean="0">
                <a:cs typeface="B Badr" pitchFamily="2" charset="-78"/>
              </a:rPr>
            </a:br>
            <a:r>
              <a:rPr lang="fa-IR" dirty="0" smtClean="0">
                <a:cs typeface="B Badr" pitchFamily="2" charset="-78"/>
              </a:rPr>
              <a:t>                     هر دو در دهه ی 1980</a:t>
            </a:r>
            <a:br>
              <a:rPr lang="fa-IR" dirty="0" smtClean="0">
                <a:cs typeface="B Badr" pitchFamily="2" charset="-78"/>
              </a:rPr>
            </a:br>
            <a:endParaRPr lang="fa-IR" dirty="0" smtClean="0">
              <a:cs typeface="B Badr" pitchFamily="2" charset="-78"/>
            </a:endParaRPr>
          </a:p>
          <a:p>
            <a:pPr algn="r" rtl="1"/>
            <a:r>
              <a:rPr lang="fa-IR" dirty="0" smtClean="0">
                <a:cs typeface="B Badr" pitchFamily="2" charset="-78"/>
              </a:rPr>
              <a:t>صفحه ی کارمیپل </a:t>
            </a:r>
            <a:br>
              <a:rPr lang="fa-IR" dirty="0" smtClean="0">
                <a:cs typeface="B Badr" pitchFamily="2" charset="-78"/>
              </a:rPr>
            </a:br>
            <a:r>
              <a:rPr lang="fa-IR" dirty="0" smtClean="0">
                <a:cs typeface="B Badr" pitchFamily="2" charset="-78"/>
              </a:rPr>
              <a:t/>
            </a:r>
            <a:br>
              <a:rPr lang="fa-IR" dirty="0" smtClean="0">
                <a:cs typeface="B Badr" pitchFamily="2" charset="-78"/>
              </a:rPr>
            </a:br>
            <a:endParaRPr lang="fa-IR" dirty="0" smtClean="0">
              <a:cs typeface="B Badr" pitchFamily="2" charset="-78"/>
            </a:endParaRPr>
          </a:p>
          <a:p>
            <a:pPr algn="r" rtl="1"/>
            <a:r>
              <a:rPr lang="fa-IR" dirty="0" smtClean="0">
                <a:cs typeface="B Badr" pitchFamily="2" charset="-78"/>
              </a:rPr>
              <a:t>صفحه ی کار متمتیکا  </a:t>
            </a:r>
            <a:endParaRPr lang="en-US" dirty="0">
              <a:cs typeface="B Badr" pitchFamily="2" charset="-78"/>
            </a:endParaRPr>
          </a:p>
        </p:txBody>
      </p:sp>
      <p:graphicFrame>
        <p:nvGraphicFramePr>
          <p:cNvPr id="4" name="Object 3">
            <a:hlinkClick r:id="rId3" action="ppaction://program"/>
          </p:cNvPr>
          <p:cNvGraphicFramePr>
            <a:graphicFrameLocks noChangeAspect="1"/>
          </p:cNvGraphicFramePr>
          <p:nvPr/>
        </p:nvGraphicFramePr>
        <p:xfrm>
          <a:off x="4932040" y="3717032"/>
          <a:ext cx="781050" cy="485775"/>
        </p:xfrm>
        <a:graphic>
          <a:graphicData uri="http://schemas.openxmlformats.org/presentationml/2006/ole">
            <p:oleObj spid="_x0000_s1026" name="Package" r:id="rId4" imgW="781200" imgH="485640" progId="Package">
              <p:embed/>
            </p:oleObj>
          </a:graphicData>
        </a:graphic>
      </p:graphicFrame>
      <p:graphicFrame>
        <p:nvGraphicFramePr>
          <p:cNvPr id="5" name="Object 4">
            <a:hlinkClick r:id="rId5" action="ppaction://program"/>
          </p:cNvPr>
          <p:cNvGraphicFramePr>
            <a:graphicFrameLocks noChangeAspect="1"/>
          </p:cNvGraphicFramePr>
          <p:nvPr/>
        </p:nvGraphicFramePr>
        <p:xfrm>
          <a:off x="4308723" y="3717032"/>
          <a:ext cx="695325" cy="485775"/>
        </p:xfrm>
        <a:graphic>
          <a:graphicData uri="http://schemas.openxmlformats.org/presentationml/2006/ole">
            <p:oleObj spid="_x0000_s1027" name="Package" r:id="rId6" imgW="695160" imgH="485640" progId="Package">
              <p:embed/>
            </p:oleObj>
          </a:graphicData>
        </a:graphic>
      </p:graphicFrame>
      <p:pic>
        <p:nvPicPr>
          <p:cNvPr id="10" name="Picture 9" descr="math.bmp">
            <a:hlinkClick r:id="rId7" action="ppaction://program"/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563888" y="5209381"/>
            <a:ext cx="1724025" cy="523875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dirty="0" smtClean="0"/>
              <a:t>مهدی مفیدی احمدی   </a:t>
            </a:r>
            <a:r>
              <a:rPr lang="en-US" dirty="0" smtClean="0"/>
              <a:t>  epmath.99k.org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dirty="0" smtClean="0"/>
              <a:t>          </a:t>
            </a:r>
            <a:br>
              <a:rPr lang="en-US" dirty="0" smtClean="0"/>
            </a:br>
            <a:r>
              <a:rPr lang="en-US" dirty="0" smtClean="0"/>
              <a:t>              Maple    </a:t>
            </a:r>
          </a:p>
          <a:p>
            <a:pPr algn="l">
              <a:buNone/>
            </a:pPr>
            <a:r>
              <a:rPr lang="en-US" dirty="0" smtClean="0"/>
              <a:t>          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        </a:t>
            </a:r>
            <a:r>
              <a:rPr lang="en-US" dirty="0" err="1" smtClean="0"/>
              <a:t>Mathematica</a:t>
            </a:r>
            <a:endParaRPr lang="en-US" dirty="0"/>
          </a:p>
        </p:txBody>
      </p:sp>
      <p:pic>
        <p:nvPicPr>
          <p:cNvPr id="4" name="Picture 3" descr="maple.bmp">
            <a:hlinkClick r:id="rId2" action="ppaction://program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74629" y="1772816"/>
            <a:ext cx="1133475" cy="1266825"/>
          </a:xfrm>
          <a:prstGeom prst="rect">
            <a:avLst/>
          </a:prstGeom>
        </p:spPr>
      </p:pic>
      <p:pic>
        <p:nvPicPr>
          <p:cNvPr id="5" name="Picture 4" descr="math1.bmp">
            <a:hlinkClick r:id="rId4" action="ppaction://program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7984" y="3356992"/>
            <a:ext cx="1095375" cy="1181100"/>
          </a:xfrm>
          <a:prstGeom prst="rect">
            <a:avLst/>
          </a:prstGeom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0050" y="476672"/>
            <a:ext cx="834390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dirty="0" smtClean="0"/>
              <a:t>مهدی مفیدی احمدی   </a:t>
            </a:r>
            <a:r>
              <a:rPr lang="en-US" dirty="0" smtClean="0"/>
              <a:t>  epmath.99k.org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dirty="0" smtClean="0"/>
              <a:t>          </a:t>
            </a:r>
            <a:br>
              <a:rPr lang="en-US" dirty="0" smtClean="0"/>
            </a:br>
            <a:r>
              <a:rPr lang="en-US" dirty="0" smtClean="0"/>
              <a:t>              Maple    </a:t>
            </a:r>
          </a:p>
          <a:p>
            <a:pPr algn="l">
              <a:buNone/>
            </a:pPr>
            <a:r>
              <a:rPr lang="en-US" dirty="0" smtClean="0"/>
              <a:t>          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        </a:t>
            </a:r>
            <a:r>
              <a:rPr lang="en-US" dirty="0" err="1" smtClean="0"/>
              <a:t>Mathematica</a:t>
            </a:r>
            <a:endParaRPr lang="en-US" dirty="0"/>
          </a:p>
        </p:txBody>
      </p:sp>
      <p:pic>
        <p:nvPicPr>
          <p:cNvPr id="4" name="Picture 3" descr="maple.bmp">
            <a:hlinkClick r:id="rId2" action="ppaction://program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74629" y="1772816"/>
            <a:ext cx="1133475" cy="1266825"/>
          </a:xfrm>
          <a:prstGeom prst="rect">
            <a:avLst/>
          </a:prstGeom>
        </p:spPr>
      </p:pic>
      <p:pic>
        <p:nvPicPr>
          <p:cNvPr id="5" name="Picture 4" descr="math1.bmp">
            <a:hlinkClick r:id="rId4" action="ppaction://program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7984" y="3356992"/>
            <a:ext cx="1095375" cy="1181100"/>
          </a:xfrm>
          <a:prstGeom prst="rect">
            <a:avLst/>
          </a:prstGeom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462" y="260648"/>
            <a:ext cx="9126538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fa-IR" dirty="0" smtClean="0"/>
              <a:t>مهدی مفیدی احمدی   </a:t>
            </a:r>
            <a:r>
              <a:rPr lang="en-US" dirty="0" smtClean="0"/>
              <a:t>  epmath.99k.org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5400" dirty="0" smtClean="0">
                <a:cs typeface="B Badr" pitchFamily="2" charset="-78"/>
              </a:rPr>
              <a:t>رسم دو تابع</a:t>
            </a:r>
            <a:endParaRPr lang="en-US" sz="5400" dirty="0">
              <a:cs typeface="B Bad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dirty="0" smtClean="0"/>
              <a:t>          </a:t>
            </a:r>
            <a:br>
              <a:rPr lang="en-US" dirty="0" smtClean="0"/>
            </a:br>
            <a:r>
              <a:rPr lang="en-US" dirty="0" smtClean="0"/>
              <a:t>              Maple    </a:t>
            </a:r>
          </a:p>
          <a:p>
            <a:pPr algn="l">
              <a:buNone/>
            </a:pPr>
            <a:r>
              <a:rPr lang="en-US" dirty="0" smtClean="0"/>
              <a:t>          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        </a:t>
            </a:r>
            <a:r>
              <a:rPr lang="en-US" dirty="0" err="1" smtClean="0"/>
              <a:t>Mathematica</a:t>
            </a:r>
            <a:endParaRPr lang="en-US" dirty="0"/>
          </a:p>
        </p:txBody>
      </p:sp>
      <p:pic>
        <p:nvPicPr>
          <p:cNvPr id="4" name="Picture 3" descr="maple.bmp">
            <a:hlinkClick r:id="rId2" action="ppaction://program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74629" y="1772816"/>
            <a:ext cx="1133475" cy="1266825"/>
          </a:xfrm>
          <a:prstGeom prst="rect">
            <a:avLst/>
          </a:prstGeom>
        </p:spPr>
      </p:pic>
      <p:pic>
        <p:nvPicPr>
          <p:cNvPr id="5" name="Picture 4" descr="math1.bmp">
            <a:hlinkClick r:id="rId4" action="ppaction://program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7984" y="3356992"/>
            <a:ext cx="1095375" cy="1181100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fa-IR" dirty="0" smtClean="0"/>
              <a:t>مهدی مفیدی احمدی   </a:t>
            </a:r>
            <a:r>
              <a:rPr lang="en-US" dirty="0" smtClean="0"/>
              <a:t>  epmath.99k.org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dirty="0" smtClean="0"/>
              <a:t>          </a:t>
            </a:r>
            <a:br>
              <a:rPr lang="en-US" dirty="0" smtClean="0"/>
            </a:br>
            <a:r>
              <a:rPr lang="en-US" dirty="0" smtClean="0"/>
              <a:t>              </a:t>
            </a:r>
            <a:br>
              <a:rPr lang="en-US" dirty="0" smtClean="0"/>
            </a:br>
            <a:r>
              <a:rPr lang="en-US" dirty="0" smtClean="0"/>
              <a:t>              Maple    </a:t>
            </a:r>
          </a:p>
          <a:p>
            <a:pPr algn="l">
              <a:buNone/>
            </a:pPr>
            <a:r>
              <a:rPr lang="en-US" dirty="0" smtClean="0"/>
              <a:t>          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        </a:t>
            </a:r>
            <a:r>
              <a:rPr lang="en-US" dirty="0" err="1" smtClean="0"/>
              <a:t>Mathematica</a:t>
            </a:r>
            <a:endParaRPr lang="en-US" dirty="0"/>
          </a:p>
        </p:txBody>
      </p:sp>
      <p:pic>
        <p:nvPicPr>
          <p:cNvPr id="4" name="Picture 3" descr="maple.bmp">
            <a:hlinkClick r:id="rId2" action="ppaction://program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74629" y="2306191"/>
            <a:ext cx="1133475" cy="1266825"/>
          </a:xfrm>
          <a:prstGeom prst="rect">
            <a:avLst/>
          </a:prstGeom>
        </p:spPr>
      </p:pic>
      <p:pic>
        <p:nvPicPr>
          <p:cNvPr id="5" name="Picture 4" descr="math1.bmp">
            <a:hlinkClick r:id="rId4" action="ppaction://program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7984" y="3904084"/>
            <a:ext cx="1095375" cy="1181100"/>
          </a:xfrm>
          <a:prstGeom prst="rect">
            <a:avLst/>
          </a:prstGeom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" y="70123"/>
            <a:ext cx="914400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fa-IR" dirty="0" smtClean="0"/>
              <a:t>مهدی مفیدی احمدی   </a:t>
            </a:r>
            <a:r>
              <a:rPr lang="en-US" dirty="0" smtClean="0"/>
              <a:t>  epmath.99k.org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dirty="0" smtClean="0"/>
              <a:t>          </a:t>
            </a:r>
            <a:br>
              <a:rPr lang="en-US" dirty="0" smtClean="0"/>
            </a:br>
            <a:r>
              <a:rPr lang="en-US" dirty="0" smtClean="0"/>
              <a:t>              Maple    </a:t>
            </a:r>
          </a:p>
          <a:p>
            <a:pPr algn="l">
              <a:buNone/>
            </a:pPr>
            <a:r>
              <a:rPr lang="en-US" dirty="0" smtClean="0"/>
              <a:t>          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        </a:t>
            </a:r>
            <a:r>
              <a:rPr lang="en-US" dirty="0" err="1" smtClean="0"/>
              <a:t>Mathematica</a:t>
            </a:r>
            <a:endParaRPr lang="en-US" dirty="0"/>
          </a:p>
        </p:txBody>
      </p:sp>
      <p:pic>
        <p:nvPicPr>
          <p:cNvPr id="4" name="Picture 3" descr="maple.bmp">
            <a:hlinkClick r:id="rId2" action="ppaction://program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74629" y="1772816"/>
            <a:ext cx="1133475" cy="1266825"/>
          </a:xfrm>
          <a:prstGeom prst="rect">
            <a:avLst/>
          </a:prstGeom>
        </p:spPr>
      </p:pic>
      <p:pic>
        <p:nvPicPr>
          <p:cNvPr id="5" name="Picture 4" descr="math1.bmp">
            <a:hlinkClick r:id="rId4" action="ppaction://program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7984" y="3356992"/>
            <a:ext cx="1095375" cy="1181100"/>
          </a:xfrm>
          <a:prstGeom prst="rect">
            <a:avLst/>
          </a:prstGeom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" y="260648"/>
            <a:ext cx="91440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dirty="0" smtClean="0"/>
              <a:t>مهدی مفیدی احمدی   </a:t>
            </a:r>
            <a:r>
              <a:rPr lang="en-US" dirty="0" smtClean="0"/>
              <a:t>  epmath.99k.org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dirty="0" smtClean="0"/>
              <a:t>          </a:t>
            </a:r>
            <a:br>
              <a:rPr lang="en-US" dirty="0" smtClean="0"/>
            </a:br>
            <a:r>
              <a:rPr lang="en-US" dirty="0" smtClean="0"/>
              <a:t>              Maple    </a:t>
            </a:r>
          </a:p>
          <a:p>
            <a:pPr algn="l">
              <a:buNone/>
            </a:pPr>
            <a:r>
              <a:rPr lang="en-US" dirty="0" smtClean="0"/>
              <a:t>          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        </a:t>
            </a:r>
            <a:r>
              <a:rPr lang="en-US" dirty="0" err="1" smtClean="0"/>
              <a:t>Mathematica</a:t>
            </a:r>
            <a:endParaRPr lang="en-US" dirty="0"/>
          </a:p>
        </p:txBody>
      </p:sp>
      <p:pic>
        <p:nvPicPr>
          <p:cNvPr id="4" name="Picture 3" descr="maple.bmp">
            <a:hlinkClick r:id="rId2" action="ppaction://program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74629" y="1946151"/>
            <a:ext cx="1133475" cy="1266825"/>
          </a:xfrm>
          <a:prstGeom prst="rect">
            <a:avLst/>
          </a:prstGeom>
        </p:spPr>
      </p:pic>
      <p:pic>
        <p:nvPicPr>
          <p:cNvPr id="5" name="Picture 4" descr="math1.bmp">
            <a:hlinkClick r:id="rId4" action="ppaction://program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7984" y="3472036"/>
            <a:ext cx="1095375" cy="1181100"/>
          </a:xfrm>
          <a:prstGeom prst="rect">
            <a:avLst/>
          </a:prstGeom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77" y="-27384"/>
            <a:ext cx="9083427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  </a:t>
            </a:r>
            <a:r>
              <a:rPr lang="fa-IR" dirty="0" smtClean="0"/>
              <a:t>مهدی مفیدی احمدی   </a:t>
            </a:r>
            <a:r>
              <a:rPr lang="en-US" dirty="0" smtClean="0"/>
              <a:t>  epmath.99k.org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dirty="0" smtClean="0"/>
              <a:t>          </a:t>
            </a:r>
            <a:br>
              <a:rPr lang="en-US" dirty="0" smtClean="0"/>
            </a:br>
            <a:r>
              <a:rPr lang="en-US" dirty="0" smtClean="0"/>
              <a:t>              Maple    </a:t>
            </a:r>
          </a:p>
          <a:p>
            <a:pPr algn="l">
              <a:buNone/>
            </a:pPr>
            <a:r>
              <a:rPr lang="en-US" dirty="0" smtClean="0"/>
              <a:t>          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        </a:t>
            </a:r>
            <a:r>
              <a:rPr lang="en-US" dirty="0" err="1" smtClean="0"/>
              <a:t>Mathematica</a:t>
            </a:r>
            <a:endParaRPr lang="en-US" dirty="0"/>
          </a:p>
        </p:txBody>
      </p:sp>
      <p:pic>
        <p:nvPicPr>
          <p:cNvPr id="4" name="Picture 3" descr="maple.bmp">
            <a:hlinkClick r:id="rId2" action="ppaction://program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74629" y="1772816"/>
            <a:ext cx="1133475" cy="1266825"/>
          </a:xfrm>
          <a:prstGeom prst="rect">
            <a:avLst/>
          </a:prstGeom>
        </p:spPr>
      </p:pic>
      <p:pic>
        <p:nvPicPr>
          <p:cNvPr id="5" name="Picture 4" descr="math1.bmp">
            <a:hlinkClick r:id="rId4" action="ppaction://program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7984" y="3356992"/>
            <a:ext cx="1095375" cy="1181100"/>
          </a:xfrm>
          <a:prstGeom prst="rect">
            <a:avLst/>
          </a:prstGeom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496" y="260648"/>
            <a:ext cx="900100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fa-IR" dirty="0" smtClean="0"/>
              <a:t>مهدی مفیدی احمدی   </a:t>
            </a:r>
            <a:r>
              <a:rPr lang="en-US" dirty="0" smtClean="0"/>
              <a:t>  epmath.99k.org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112</Words>
  <Application>Microsoft Office PowerPoint</Application>
  <PresentationFormat>On-screen Show (4:3)</PresentationFormat>
  <Paragraphs>57</Paragraphs>
  <Slides>19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Office Theme</vt:lpstr>
      <vt:lpstr>Package</vt:lpstr>
      <vt:lpstr>مقایسه ی           MapleوMathematica   در آموزش ریاضی مهدی مفیدی احمدی</vt:lpstr>
      <vt:lpstr>Slide 2</vt:lpstr>
      <vt:lpstr>Slide 3</vt:lpstr>
      <vt:lpstr>Slide 4</vt:lpstr>
      <vt:lpstr>رسم دو تابع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مقایسه ی       MapleوMathematica   در آموزش ریاضی</dc:title>
  <dc:creator>mofidy</dc:creator>
  <cp:lastModifiedBy>mofidy</cp:lastModifiedBy>
  <cp:revision>42</cp:revision>
  <dcterms:created xsi:type="dcterms:W3CDTF">2010-08-09T01:37:46Z</dcterms:created>
  <dcterms:modified xsi:type="dcterms:W3CDTF">2010-08-15T15:43:34Z</dcterms:modified>
</cp:coreProperties>
</file>